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Impact" panose="020B0806030902050204" pitchFamily="3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erriweather" panose="00000500000000000000" pitchFamily="2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Playfair Display" panose="00000500000000000000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31E806"/>
    <a:srgbClr val="55F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font" Target="fonts/font3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font" Target="fonts/font3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All Members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af7ea01d60e038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af7ea01d60e038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900">
                <a:latin typeface="Impact"/>
                <a:ea typeface="Impact"/>
                <a:cs typeface="Impact"/>
                <a:sym typeface="Impact"/>
              </a:rPr>
              <a:t>SITTI</a:t>
            </a:r>
            <a:endParaRPr sz="49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af7ea01d60e038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af7ea01d60e038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af7ea01d60e038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af7ea01d60e038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af7ea01d60e038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af7ea01d60e038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af7ea01d60e038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af7ea01d60e038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af7ea01d60e038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af7ea01d60e038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All Members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c40a1226ed793c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c40a1226ed793c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E1E122064_LA ODE MUHAMMAD YUDHY PRAYITNO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89b2c1f116af0b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89b2c1f116af0b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E1E122064_LA ODE MUHAMMAD YUDHY PRAYITNO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8b96078f9b_7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8b96078f9b_7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E1E122062_KHAERUNNI SALSA BILLAH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a43965e4fb0df6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a43965e4fb0df6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Impact"/>
                <a:ea typeface="Impact"/>
                <a:cs typeface="Impact"/>
                <a:sym typeface="Impact"/>
              </a:rPr>
              <a:t>simon(yy)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a43965e4fb0df6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a43965e4fb0df6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simon(yy)....Lelahh…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a43965e4fb0df6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a43965e4fb0df6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Akram abbas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af7ea01d60e038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af7ea01d60e038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nisa.com/pengertian-microsoft-onedrive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Presentasi Prototipe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Alat pemasaran terbaik untuk bisnis Anda.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750" y="0"/>
            <a:ext cx="926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210216" y="289372"/>
            <a:ext cx="55257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SISTEM OPERASI WINDOWS</a:t>
            </a:r>
            <a:endParaRPr sz="22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1760680" y="921768"/>
            <a:ext cx="7500" cy="3820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0" name="Google Shape;90;p13"/>
          <p:cNvCxnSpPr/>
          <p:nvPr/>
        </p:nvCxnSpPr>
        <p:spPr>
          <a:xfrm>
            <a:off x="1884895" y="921768"/>
            <a:ext cx="7500" cy="3820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1" name="Google Shape;91;p13"/>
          <p:cNvSpPr txBox="1"/>
          <p:nvPr/>
        </p:nvSpPr>
        <p:spPr>
          <a:xfrm>
            <a:off x="459603" y="2571750"/>
            <a:ext cx="4624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Kelompok 1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884899" y="921775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884899" y="1130461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884899" y="1318075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1884910" y="1493122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1884910" y="1660660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1884912" y="1660650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1884899" y="1851100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1884899" y="2032438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884907" y="2221663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1884899" y="2571775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1884899" y="2782700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1884909" y="2968068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1884902" y="3179012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1884899" y="921775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1884911" y="3364400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1884897" y="3575300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1892409" y="3786223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1884907" y="4013100"/>
            <a:ext cx="363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0EEBE-96F0-37E1-01BC-9736BEF91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279" y="799968"/>
            <a:ext cx="4611769" cy="4611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18859-DA25-7047-943B-54B4F7710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916" y="1059844"/>
            <a:ext cx="4813769" cy="4813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E779B-022B-1C01-20E6-F31463783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73" b="94909" l="10000" r="90000">
                        <a14:foregroundMark x1="39429" y1="41818" x2="42286" y2="35636"/>
                        <a14:foregroundMark x1="57714" y1="37818" x2="51143" y2="28364"/>
                        <a14:foregroundMark x1="52857" y1="9455" x2="42857" y2="7273"/>
                        <a14:foregroundMark x1="50000" y1="77091" x2="50000" y2="77091"/>
                        <a14:foregroundMark x1="50000" y1="86545" x2="52571" y2="68727"/>
                        <a14:foregroundMark x1="36000" y1="88727" x2="53714" y2="88364"/>
                        <a14:foregroundMark x1="53714" y1="88364" x2="41143" y2="89455"/>
                        <a14:foregroundMark x1="64000" y1="93818" x2="53143" y2="94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7519" y="522029"/>
            <a:ext cx="2236238" cy="1757044"/>
          </a:xfrm>
          <a:prstGeom prst="rect">
            <a:avLst/>
          </a:prstGeom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8F05B8E5-A307-A074-B166-2DA247759CEC}"/>
              </a:ext>
            </a:extLst>
          </p:cNvPr>
          <p:cNvSpPr/>
          <p:nvPr/>
        </p:nvSpPr>
        <p:spPr>
          <a:xfrm>
            <a:off x="1965365" y="31020"/>
            <a:ext cx="3621329" cy="1258188"/>
          </a:xfrm>
          <a:prstGeom prst="cloudCallout">
            <a:avLst>
              <a:gd name="adj1" fmla="val -61626"/>
              <a:gd name="adj2" fmla="val 2414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bg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Apa</a:t>
            </a:r>
            <a:r>
              <a:rPr lang="en-US" sz="1200" b="1" dirty="0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b="1" dirty="0" err="1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sih</a:t>
            </a:r>
            <a:r>
              <a:rPr lang="en-US" sz="1200" b="1" dirty="0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b="1" dirty="0" err="1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Perbedaan</a:t>
            </a:r>
            <a:r>
              <a:rPr lang="en-US" sz="1200" b="1" dirty="0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b="1" dirty="0" err="1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Instalasi</a:t>
            </a:r>
            <a:r>
              <a:rPr lang="en-US" sz="1200" b="1" dirty="0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 Windows </a:t>
            </a:r>
            <a:r>
              <a:rPr lang="en-US" sz="1200" b="1" dirty="0" err="1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Secara</a:t>
            </a:r>
            <a:r>
              <a:rPr lang="en-US" sz="1200" b="1" dirty="0">
                <a:solidFill>
                  <a:schemeClr val="bg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b="1" dirty="0" err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Umum</a:t>
            </a:r>
            <a:r>
              <a:rPr lang="en-US" sz="12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 </a:t>
            </a:r>
            <a:r>
              <a:rPr lang="en-US" sz="1200" b="1" dirty="0" err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Menggunakan</a:t>
            </a:r>
            <a:r>
              <a:rPr lang="en-US" sz="12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b="1" dirty="0" err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Virtualbox</a:t>
            </a:r>
            <a:r>
              <a:rPr lang="en-US" sz="12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rgbClr val="434343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6B2C9-0869-8CEC-8EE5-0DB04D2B59B1}"/>
              </a:ext>
            </a:extLst>
          </p:cNvPr>
          <p:cNvSpPr txBox="1"/>
          <p:nvPr/>
        </p:nvSpPr>
        <p:spPr>
          <a:xfrm>
            <a:off x="721312" y="2542532"/>
            <a:ext cx="2824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Penginstallan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windows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secara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umum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dapat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memengaruhi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sistem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operasi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windows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bawaan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komputer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kt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akan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menginstall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windows 10 pada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komputer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(Windows 11)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windows 11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akan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server down dan error.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71D9B-C6DE-57EC-B552-3B4BE6777337}"/>
              </a:ext>
            </a:extLst>
          </p:cNvPr>
          <p:cNvSpPr txBox="1"/>
          <p:nvPr/>
        </p:nvSpPr>
        <p:spPr>
          <a:xfrm>
            <a:off x="5191546" y="2681899"/>
            <a:ext cx="3328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Penginstalan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Windows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melalui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Virtualbox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merupakan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salinan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palsu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dari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Windows yang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asli.Salah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satu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fungsi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Virtualbox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adalah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saat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kita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ingin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simulasi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melakukan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sesuatu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pada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komputer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kita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dan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tidak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ingin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mempengaruhi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sistem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operasi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bawaan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komputer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kita</a:t>
            </a:r>
            <a:r>
              <a:rPr lang="en-US" sz="12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FB6E7E-1810-ACB8-5921-2A628BD0397A}"/>
              </a:ext>
            </a:extLst>
          </p:cNvPr>
          <p:cNvSpPr/>
          <p:nvPr/>
        </p:nvSpPr>
        <p:spPr>
          <a:xfrm>
            <a:off x="-195238" y="2167423"/>
            <a:ext cx="452546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Penginstalan</a:t>
            </a:r>
            <a:r>
              <a:rPr lang="en-US" sz="1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1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sacara</a:t>
            </a:r>
            <a:r>
              <a:rPr lang="en-US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1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umum</a:t>
            </a:r>
            <a:endParaRPr lang="en-US" sz="1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BB50E-D001-B946-9393-59ECFD649C82}"/>
              </a:ext>
            </a:extLst>
          </p:cNvPr>
          <p:cNvSpPr/>
          <p:nvPr/>
        </p:nvSpPr>
        <p:spPr>
          <a:xfrm>
            <a:off x="4611769" y="2352089"/>
            <a:ext cx="452546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Penginstalan</a:t>
            </a:r>
            <a:r>
              <a:rPr lang="en-US" sz="1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1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dengan</a:t>
            </a:r>
            <a:r>
              <a:rPr lang="en-US" sz="1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V</a:t>
            </a:r>
            <a:r>
              <a:rPr lang="en-US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irtualBox</a:t>
            </a:r>
            <a:endParaRPr lang="en-US" sz="1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1297500" y="613425"/>
            <a:ext cx="29868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Group Members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1602300" y="1241213"/>
            <a:ext cx="1975500" cy="1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79999" lvl="0" indent="-260009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/>
              <a:t>Devy Natalia Nurtiany</a:t>
            </a:r>
            <a:endParaRPr/>
          </a:p>
          <a:p>
            <a:pPr marL="179999" lvl="0" indent="-260009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/>
              <a:t>St. Nur’Afiah</a:t>
            </a:r>
            <a:endParaRPr/>
          </a:p>
          <a:p>
            <a:pPr marL="179999" lvl="0" indent="-260009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/>
              <a:t>Sumiarni Moka</a:t>
            </a:r>
            <a:endParaRPr/>
          </a:p>
          <a:p>
            <a:pPr marL="179999" lvl="0" indent="-260009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/>
              <a:t>LM. Yudhy Prayitno</a:t>
            </a:r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4294967295"/>
          </p:nvPr>
        </p:nvSpPr>
        <p:spPr>
          <a:xfrm>
            <a:off x="0" y="244475"/>
            <a:ext cx="3511550" cy="320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/>
              <a:t>Group 1</a:t>
            </a:r>
            <a:endParaRPr sz="1000"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4996905" y="2441100"/>
            <a:ext cx="1018200" cy="1018200"/>
            <a:chOff x="1359550" y="3154500"/>
            <a:chExt cx="1018200" cy="1018200"/>
          </a:xfrm>
        </p:grpSpPr>
        <p:sp>
          <p:nvSpPr>
            <p:cNvPr id="118" name="Google Shape;118;p1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14"/>
          <p:cNvGrpSpPr/>
          <p:nvPr/>
        </p:nvGrpSpPr>
        <p:grpSpPr>
          <a:xfrm>
            <a:off x="1517145" y="2441100"/>
            <a:ext cx="1018200" cy="1018200"/>
            <a:chOff x="1359550" y="3154500"/>
            <a:chExt cx="1018200" cy="1018200"/>
          </a:xfrm>
        </p:grpSpPr>
        <p:sp>
          <p:nvSpPr>
            <p:cNvPr id="127" name="Google Shape;127;p1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14"/>
          <p:cNvGrpSpPr/>
          <p:nvPr/>
        </p:nvGrpSpPr>
        <p:grpSpPr>
          <a:xfrm>
            <a:off x="3839725" y="2441100"/>
            <a:ext cx="1018200" cy="1018200"/>
            <a:chOff x="1359550" y="3154500"/>
            <a:chExt cx="1018200" cy="1018200"/>
          </a:xfrm>
        </p:grpSpPr>
        <p:sp>
          <p:nvSpPr>
            <p:cNvPr id="132" name="Google Shape;132;p1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4"/>
          <p:cNvGrpSpPr/>
          <p:nvPr/>
        </p:nvGrpSpPr>
        <p:grpSpPr>
          <a:xfrm>
            <a:off x="2682550" y="3859089"/>
            <a:ext cx="1018200" cy="1018200"/>
            <a:chOff x="1359550" y="3154500"/>
            <a:chExt cx="1018200" cy="1018200"/>
          </a:xfrm>
        </p:grpSpPr>
        <p:sp>
          <p:nvSpPr>
            <p:cNvPr id="137" name="Google Shape;137;p1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14"/>
          <p:cNvGrpSpPr/>
          <p:nvPr/>
        </p:nvGrpSpPr>
        <p:grpSpPr>
          <a:xfrm>
            <a:off x="1517150" y="3859100"/>
            <a:ext cx="1018200" cy="1018200"/>
            <a:chOff x="1359550" y="3154500"/>
            <a:chExt cx="1018200" cy="1018200"/>
          </a:xfrm>
        </p:grpSpPr>
        <p:sp>
          <p:nvSpPr>
            <p:cNvPr id="142" name="Google Shape;142;p1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4"/>
          <p:cNvGrpSpPr/>
          <p:nvPr/>
        </p:nvGrpSpPr>
        <p:grpSpPr>
          <a:xfrm>
            <a:off x="2682550" y="2441100"/>
            <a:ext cx="1018200" cy="1018200"/>
            <a:chOff x="1359550" y="3154500"/>
            <a:chExt cx="1018200" cy="1018200"/>
          </a:xfrm>
        </p:grpSpPr>
        <p:sp>
          <p:nvSpPr>
            <p:cNvPr id="147" name="Google Shape;147;p1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4"/>
          <p:cNvGrpSpPr/>
          <p:nvPr/>
        </p:nvGrpSpPr>
        <p:grpSpPr>
          <a:xfrm>
            <a:off x="3847950" y="3859100"/>
            <a:ext cx="1018200" cy="1018200"/>
            <a:chOff x="1359550" y="3154500"/>
            <a:chExt cx="1018200" cy="1018200"/>
          </a:xfrm>
        </p:grpSpPr>
        <p:sp>
          <p:nvSpPr>
            <p:cNvPr id="152" name="Google Shape;152;p1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4"/>
          <p:cNvGrpSpPr/>
          <p:nvPr/>
        </p:nvGrpSpPr>
        <p:grpSpPr>
          <a:xfrm>
            <a:off x="4999000" y="3859100"/>
            <a:ext cx="1018200" cy="1018200"/>
            <a:chOff x="1359550" y="3154500"/>
            <a:chExt cx="1018200" cy="1018200"/>
          </a:xfrm>
        </p:grpSpPr>
        <p:sp>
          <p:nvSpPr>
            <p:cNvPr id="157" name="Google Shape;157;p1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4"/>
          <p:cNvSpPr txBox="1"/>
          <p:nvPr/>
        </p:nvSpPr>
        <p:spPr>
          <a:xfrm>
            <a:off x="755247" y="2315676"/>
            <a:ext cx="449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4"/>
          <p:cNvSpPr txBox="1"/>
          <p:nvPr/>
        </p:nvSpPr>
        <p:spPr>
          <a:xfrm>
            <a:off x="1698200" y="2768225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008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4"/>
          <p:cNvSpPr txBox="1"/>
          <p:nvPr/>
        </p:nvSpPr>
        <p:spPr>
          <a:xfrm>
            <a:off x="7088255" y="3459142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062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4"/>
          <p:cNvSpPr txBox="1"/>
          <p:nvPr/>
        </p:nvSpPr>
        <p:spPr>
          <a:xfrm>
            <a:off x="1728700" y="4170050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070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4"/>
          <p:cNvSpPr txBox="1"/>
          <p:nvPr/>
        </p:nvSpPr>
        <p:spPr>
          <a:xfrm>
            <a:off x="2863621" y="4170059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098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4"/>
          <p:cNvSpPr txBox="1"/>
          <p:nvPr/>
        </p:nvSpPr>
        <p:spPr>
          <a:xfrm>
            <a:off x="4024900" y="4170050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102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4"/>
          <p:cNvSpPr txBox="1"/>
          <p:nvPr/>
        </p:nvSpPr>
        <p:spPr>
          <a:xfrm>
            <a:off x="5182146" y="4168109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114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8" name="Google Shape;168;p14"/>
          <p:cNvCxnSpPr>
            <a:stCxn id="127" idx="6"/>
            <a:endCxn id="147" idx="2"/>
          </p:cNvCxnSpPr>
          <p:nvPr/>
        </p:nvCxnSpPr>
        <p:spPr>
          <a:xfrm>
            <a:off x="2535345" y="2950200"/>
            <a:ext cx="1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4"/>
          <p:cNvCxnSpPr/>
          <p:nvPr/>
        </p:nvCxnSpPr>
        <p:spPr>
          <a:xfrm>
            <a:off x="3700751" y="2950192"/>
            <a:ext cx="1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4"/>
          <p:cNvCxnSpPr/>
          <p:nvPr/>
        </p:nvCxnSpPr>
        <p:spPr>
          <a:xfrm>
            <a:off x="4857922" y="2950188"/>
            <a:ext cx="1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4"/>
          <p:cNvCxnSpPr/>
          <p:nvPr/>
        </p:nvCxnSpPr>
        <p:spPr>
          <a:xfrm>
            <a:off x="2535347" y="4368196"/>
            <a:ext cx="1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4"/>
          <p:cNvCxnSpPr/>
          <p:nvPr/>
        </p:nvCxnSpPr>
        <p:spPr>
          <a:xfrm>
            <a:off x="3700695" y="4368200"/>
            <a:ext cx="1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4"/>
          <p:cNvCxnSpPr/>
          <p:nvPr/>
        </p:nvCxnSpPr>
        <p:spPr>
          <a:xfrm>
            <a:off x="4857920" y="4368207"/>
            <a:ext cx="1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4"/>
          <p:cNvCxnSpPr>
            <a:stCxn id="118" idx="4"/>
            <a:endCxn id="157" idx="0"/>
          </p:cNvCxnSpPr>
          <p:nvPr/>
        </p:nvCxnSpPr>
        <p:spPr>
          <a:xfrm>
            <a:off x="5506005" y="3459300"/>
            <a:ext cx="2100" cy="3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4"/>
          <p:cNvCxnSpPr>
            <a:endCxn id="122" idx="2"/>
          </p:cNvCxnSpPr>
          <p:nvPr/>
        </p:nvCxnSpPr>
        <p:spPr>
          <a:xfrm rot="10800000" flipH="1">
            <a:off x="5505009" y="3663600"/>
            <a:ext cx="14022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14"/>
          <p:cNvSpPr txBox="1"/>
          <p:nvPr/>
        </p:nvSpPr>
        <p:spPr>
          <a:xfrm>
            <a:off x="3586800" y="1226200"/>
            <a:ext cx="23181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26254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d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Muhammad Raihan Putra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79999" lvl="0" indent="-26254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d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Febri Nusa Bakti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79999" lvl="0" indent="-26254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d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Izan Fahrani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79999" lvl="0" indent="-26254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id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Muhammad Akram Abbas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2863650" y="2750100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030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4024938" y="2750100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032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5181600" y="2768225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064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017200" y="1550225"/>
            <a:ext cx="24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2688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d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Khaerunni Salsa Billah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4572011" y="1011545"/>
            <a:ext cx="38553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Apa Itu Sistem Operasi ? 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4147860" y="1484952"/>
            <a:ext cx="4279500" cy="2423700"/>
          </a:xfrm>
          <a:prstGeom prst="roundRect">
            <a:avLst>
              <a:gd name="adj" fmla="val 2703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 txBox="1"/>
          <p:nvPr/>
        </p:nvSpPr>
        <p:spPr>
          <a:xfrm>
            <a:off x="4147849" y="1950296"/>
            <a:ext cx="91440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Sistem operasi adalah seperangkat program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 yang mengelola sumber daya perangkat keras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(Hardware) komputer, dan menyediakan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layanan umum untuk aplikasi perangkat lunak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(Software)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9" name="Google Shape;189;p15"/>
          <p:cNvCxnSpPr/>
          <p:nvPr/>
        </p:nvCxnSpPr>
        <p:spPr>
          <a:xfrm>
            <a:off x="4147850" y="2681700"/>
            <a:ext cx="2541900" cy="874800"/>
          </a:xfrm>
          <a:prstGeom prst="curvedConnector3">
            <a:avLst>
              <a:gd name="adj1" fmla="val 10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15"/>
          <p:cNvSpPr txBox="1"/>
          <p:nvPr/>
        </p:nvSpPr>
        <p:spPr>
          <a:xfrm rot="10798989" flipH="1">
            <a:off x="3842400" y="1708893"/>
            <a:ext cx="1020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⚡⚡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779" y="2820050"/>
            <a:ext cx="1568210" cy="23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86443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/>
          <p:nvPr/>
        </p:nvSpPr>
        <p:spPr>
          <a:xfrm>
            <a:off x="4572000" y="2571750"/>
            <a:ext cx="4572000" cy="2071500"/>
          </a:xfrm>
          <a:prstGeom prst="roundRect">
            <a:avLst>
              <a:gd name="adj" fmla="val 34614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99" name="Google Shape;199;p16"/>
          <p:cNvPicPr preferRelativeResize="0"/>
          <p:nvPr/>
        </p:nvPicPr>
        <p:blipFill rotWithShape="1">
          <a:blip r:embed="rId5">
            <a:alphaModFix/>
          </a:blip>
          <a:srcRect b="15561"/>
          <a:stretch/>
        </p:blipFill>
        <p:spPr>
          <a:xfrm>
            <a:off x="5143500" y="0"/>
            <a:ext cx="3194850" cy="23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63216" y="2872278"/>
            <a:ext cx="3709801" cy="27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/>
          <p:nvPr/>
        </p:nvSpPr>
        <p:spPr>
          <a:xfrm>
            <a:off x="1808725" y="2571749"/>
            <a:ext cx="2284500" cy="1892100"/>
          </a:xfrm>
          <a:prstGeom prst="cloudCallout">
            <a:avLst>
              <a:gd name="adj1" fmla="val -72075"/>
              <a:gd name="adj2" fmla="val 749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918208" y="3151023"/>
            <a:ext cx="28794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Merriweather"/>
                <a:ea typeface="Merriweather"/>
                <a:cs typeface="Merriweather"/>
                <a:sym typeface="Merriweather"/>
              </a:rPr>
              <a:t>Apa Itu Sistem Operasi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Merriweather"/>
                <a:ea typeface="Merriweather"/>
                <a:cs typeface="Merriweather"/>
                <a:sym typeface="Merriweather"/>
              </a:rPr>
              <a:t>Windows??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4797607" y="2986055"/>
            <a:ext cx="89679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   Sistem Operasi Windows adalah sistem operasi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berbasis grafik atau GUI (Graphical User Interface)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yang digunakan pada peranti komputer dan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dibuat atau dikembangkan oleh perusahan IT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bernama Microsoft.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 flipH="1">
            <a:off x="4797599" y="2754713"/>
            <a:ext cx="1115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⚡⚡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57A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015" y="113750"/>
            <a:ext cx="4745435" cy="2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/>
          <p:nvPr/>
        </p:nvSpPr>
        <p:spPr>
          <a:xfrm>
            <a:off x="3228200" y="2274775"/>
            <a:ext cx="5630700" cy="2676000"/>
          </a:xfrm>
          <a:prstGeom prst="wedgeRoundRectCallout">
            <a:avLst>
              <a:gd name="adj1" fmla="val -1680"/>
              <a:gd name="adj2" fmla="val -65112"/>
              <a:gd name="adj3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557350" y="871250"/>
            <a:ext cx="2020800" cy="1225800"/>
          </a:xfrm>
          <a:prstGeom prst="cloudCallout">
            <a:avLst>
              <a:gd name="adj1" fmla="val 13099"/>
              <a:gd name="adj2" fmla="val 73776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 txBox="1"/>
          <p:nvPr/>
        </p:nvSpPr>
        <p:spPr>
          <a:xfrm>
            <a:off x="633550" y="1055825"/>
            <a:ext cx="187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Menurut Para Ahli, Apa Itu Sistem Operasi?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p17"/>
          <p:cNvPicPr preferRelativeResize="0"/>
          <p:nvPr/>
        </p:nvPicPr>
        <p:blipFill rotWithShape="1">
          <a:blip r:embed="rId4">
            <a:alphaModFix/>
          </a:blip>
          <a:srcRect t="30805"/>
          <a:stretch/>
        </p:blipFill>
        <p:spPr>
          <a:xfrm>
            <a:off x="-214800" y="2345250"/>
            <a:ext cx="4044025" cy="27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7"/>
          <p:cNvSpPr txBox="1"/>
          <p:nvPr/>
        </p:nvSpPr>
        <p:spPr>
          <a:xfrm>
            <a:off x="3399875" y="2412175"/>
            <a:ext cx="52446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9" lvl="0" indent="-172549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id" sz="1300">
                <a:latin typeface="Times New Roman"/>
                <a:ea typeface="Times New Roman"/>
                <a:cs typeface="Times New Roman"/>
                <a:sym typeface="Times New Roman"/>
              </a:rPr>
              <a:t>Menurut Fery Indayudha </a:t>
            </a: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36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Times New Roman"/>
                <a:ea typeface="Times New Roman"/>
                <a:cs typeface="Times New Roman"/>
                <a:sym typeface="Times New Roman"/>
              </a:rPr>
              <a:t>Sistem operasi adalah sebuah sistem yang dibutuhkan agar dapat menjalankan semua palikasi program/software yang ada di komputer.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-172549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id" sz="1300">
                <a:latin typeface="Times New Roman"/>
                <a:ea typeface="Times New Roman"/>
                <a:cs typeface="Times New Roman"/>
                <a:sym typeface="Times New Roman"/>
              </a:rPr>
              <a:t>Menurut M. Suyanto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36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Times New Roman"/>
                <a:ea typeface="Times New Roman"/>
                <a:cs typeface="Times New Roman"/>
                <a:sym typeface="Times New Roman"/>
              </a:rPr>
              <a:t>Sistem operasi adalah suatu sistem yang terdiri atas beberapa komponen software yang memiliki fungsi untuk mengontrol seluruh aktivitas yang sudah dilakukan komputer.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-172549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id" sz="1300">
                <a:latin typeface="Times New Roman"/>
                <a:ea typeface="Times New Roman"/>
                <a:cs typeface="Times New Roman"/>
                <a:sym typeface="Times New Roman"/>
              </a:rPr>
              <a:t>Menurut Sunarto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36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Times New Roman"/>
                <a:ea typeface="Times New Roman"/>
                <a:cs typeface="Times New Roman"/>
                <a:sym typeface="Times New Roman"/>
              </a:rPr>
              <a:t>Sistem operasi adalah software yang langsung berkomunikasi dengan hardware komputer kita.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675"/>
            <a:ext cx="9144000" cy="52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7095" y="1483889"/>
            <a:ext cx="561975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2061" y="-331624"/>
            <a:ext cx="4855475" cy="36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382" y="-12"/>
            <a:ext cx="5381625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/>
          <p:nvPr/>
        </p:nvSpPr>
        <p:spPr>
          <a:xfrm>
            <a:off x="5264150" y="2476326"/>
            <a:ext cx="3066300" cy="2044200"/>
          </a:xfrm>
          <a:prstGeom prst="wedgeEllipseCallout">
            <a:avLst>
              <a:gd name="adj1" fmla="val -88723"/>
              <a:gd name="adj2" fmla="val 29723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 txBox="1"/>
          <p:nvPr/>
        </p:nvSpPr>
        <p:spPr>
          <a:xfrm>
            <a:off x="5470250" y="3312100"/>
            <a:ext cx="286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Bagaimana Perkembangan Windows dari tahun ke tahun ??</a:t>
            </a: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18"/>
          <p:cNvSpPr txBox="1"/>
          <p:nvPr/>
        </p:nvSpPr>
        <p:spPr>
          <a:xfrm>
            <a:off x="5543325" y="2974250"/>
            <a:ext cx="297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Search </a:t>
            </a:r>
            <a:r>
              <a:rPr lang="id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🔍</a:t>
            </a:r>
            <a:endParaRPr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18"/>
          <p:cNvSpPr/>
          <p:nvPr/>
        </p:nvSpPr>
        <p:spPr>
          <a:xfrm>
            <a:off x="6865198" y="3770699"/>
            <a:ext cx="2278800" cy="1372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7590000" y="4257000"/>
            <a:ext cx="82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 b="1">
                <a:latin typeface="Montserrat"/>
                <a:ea typeface="Montserrat"/>
                <a:cs typeface="Montserrat"/>
                <a:sym typeface="Montserrat"/>
              </a:rPr>
              <a:t>Next…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b="9820"/>
          <a:stretch/>
        </p:blipFill>
        <p:spPr>
          <a:xfrm>
            <a:off x="-97075" y="1673925"/>
            <a:ext cx="3925475" cy="353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888" y="1345688"/>
            <a:ext cx="3868149" cy="386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9"/>
          <p:cNvSpPr/>
          <p:nvPr/>
        </p:nvSpPr>
        <p:spPr>
          <a:xfrm>
            <a:off x="3726125" y="318427"/>
            <a:ext cx="3099300" cy="479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3726125" y="535725"/>
            <a:ext cx="34485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dirty="0">
                <a:latin typeface="Times New Roman"/>
                <a:ea typeface="Times New Roman"/>
                <a:cs typeface="Times New Roman"/>
                <a:sym typeface="Times New Roman"/>
              </a:rPr>
              <a:t>     Dalam sejarahnya sistem operasi Windows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dirty="0">
                <a:latin typeface="Times New Roman"/>
                <a:ea typeface="Times New Roman"/>
                <a:cs typeface="Times New Roman"/>
                <a:sym typeface="Times New Roman"/>
              </a:rPr>
              <a:t>mengalami perkembangan yang sangat pesat.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dirty="0">
                <a:latin typeface="Times New Roman"/>
                <a:ea typeface="Times New Roman"/>
                <a:cs typeface="Times New Roman"/>
                <a:sym typeface="Times New Roman"/>
              </a:rPr>
              <a:t>Windows dibuat menjadi beberapa sistem operasi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dirty="0">
                <a:latin typeface="Times New Roman"/>
                <a:ea typeface="Times New Roman"/>
                <a:cs typeface="Times New Roman"/>
                <a:sym typeface="Times New Roman"/>
              </a:rPr>
              <a:t>yakni </a:t>
            </a:r>
            <a:r>
              <a:rPr lang="id" sz="1200" i="1" dirty="0">
                <a:latin typeface="Times New Roman"/>
                <a:ea typeface="Times New Roman"/>
                <a:cs typeface="Times New Roman"/>
                <a:sym typeface="Times New Roman"/>
              </a:rPr>
              <a:t>stand alone</a:t>
            </a:r>
            <a:r>
              <a:rPr lang="id" sz="1200" dirty="0">
                <a:latin typeface="Times New Roman"/>
                <a:ea typeface="Times New Roman"/>
                <a:cs typeface="Times New Roman"/>
                <a:sym typeface="Times New Roman"/>
              </a:rPr>
              <a:t> dan jaringan. Berikut adalah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dirty="0">
                <a:latin typeface="Times New Roman"/>
                <a:ea typeface="Times New Roman"/>
                <a:cs typeface="Times New Roman"/>
                <a:sym typeface="Times New Roman"/>
              </a:rPr>
              <a:t>perkembangan Windows dari masa ke masa 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653549" y="3319955"/>
            <a:ext cx="1125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Wind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ows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 rot="10800000" flipH="1">
            <a:off x="4762071" y="288325"/>
            <a:ext cx="7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9"/>
          <p:cNvSpPr txBox="1"/>
          <p:nvPr/>
        </p:nvSpPr>
        <p:spPr>
          <a:xfrm rot="10800000" flipH="1">
            <a:off x="5824310" y="288325"/>
            <a:ext cx="7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6485322" y="265050"/>
            <a:ext cx="72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 dirty="0">
                <a:latin typeface="Lato"/>
                <a:ea typeface="Lato"/>
                <a:cs typeface="Lato"/>
                <a:sym typeface="Lato"/>
              </a:rPr>
              <a:t>📎📎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901" y="-242225"/>
            <a:ext cx="2412010" cy="28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9"/>
          <p:cNvSpPr txBox="1"/>
          <p:nvPr/>
        </p:nvSpPr>
        <p:spPr>
          <a:xfrm>
            <a:off x="3828400" y="1673925"/>
            <a:ext cx="2412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9999" lvl="0" indent="-172549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id" sz="1300" dirty="0">
                <a:latin typeface="Times New Roman"/>
                <a:ea typeface="Times New Roman"/>
                <a:cs typeface="Times New Roman"/>
                <a:sym typeface="Times New Roman"/>
              </a:rPr>
              <a:t>Windows 1.0 (1985)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-172549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id" sz="1300" dirty="0">
                <a:latin typeface="Times New Roman"/>
                <a:ea typeface="Times New Roman"/>
                <a:cs typeface="Times New Roman"/>
                <a:sym typeface="Times New Roman"/>
              </a:rPr>
              <a:t>Windows 2.0 (1987)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-172549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id" sz="1300" dirty="0">
                <a:latin typeface="Times New Roman"/>
                <a:ea typeface="Times New Roman"/>
                <a:cs typeface="Times New Roman"/>
                <a:sym typeface="Times New Roman"/>
              </a:rPr>
              <a:t>Windows 2.1 (1988)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-172549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id" sz="1300" dirty="0">
                <a:latin typeface="Times New Roman"/>
                <a:ea typeface="Times New Roman"/>
                <a:cs typeface="Times New Roman"/>
                <a:sym typeface="Times New Roman"/>
              </a:rPr>
              <a:t>Windows 3.0 (1990)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-172549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id" sz="1300" dirty="0">
                <a:latin typeface="Times New Roman"/>
                <a:ea typeface="Times New Roman"/>
                <a:cs typeface="Times New Roman"/>
                <a:sym typeface="Times New Roman"/>
              </a:rPr>
              <a:t>Windows 3.1 (1992)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999" lvl="0" indent="-172549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id" sz="1300" dirty="0">
                <a:latin typeface="Times New Roman"/>
                <a:ea typeface="Times New Roman"/>
                <a:cs typeface="Times New Roman"/>
                <a:sym typeface="Times New Roman"/>
              </a:rPr>
              <a:t>Windows 95 (1995)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3600700" y="3059325"/>
            <a:ext cx="5172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     Generasi pertama lahir pada tahun 1985 atas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prakarsa Bill Gates yang tak lain adalah founder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Microsoft.Windows generasi ke-2 lahir setelah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Microsoft berhasil meluncurkan sistem operasi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perdana. Windows 3 juga menjadi seri pertama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yang berhasil berkompetisi langsung dengan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penjualan Commodore Amiga ataupun OS 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Macintosh milik Apple. Windows 3.1 adalah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versi pertama yang didistribusikan menggunakan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perangkat CD-ROM. Windows 95 versi sistem 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32-bit untuk melakukan multitasking, hingga</a:t>
            </a:r>
            <a:endParaRPr sz="1050" dirty="0">
              <a:solidFill>
                <a:srgbClr val="434343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 dirty="0">
                <a:solidFill>
                  <a:srgbClr val="43434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penambahan internet explorer.</a:t>
            </a:r>
            <a:endParaRPr sz="1000" dirty="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0"/>
          <p:cNvPicPr preferRelativeResize="0"/>
          <p:nvPr/>
        </p:nvPicPr>
        <p:blipFill rotWithShape="1">
          <a:blip r:embed="rId3">
            <a:alphaModFix/>
          </a:blip>
          <a:srcRect b="15561"/>
          <a:stretch/>
        </p:blipFill>
        <p:spPr>
          <a:xfrm>
            <a:off x="7739998" y="67084"/>
            <a:ext cx="1423175" cy="10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167" l="556" r="90278">
                        <a14:foregroundMark x1="12778" y1="77222" x2="9167" y2="90000"/>
                        <a14:foregroundMark x1="6389" y1="93889" x2="3889" y2="99444"/>
                        <a14:foregroundMark x1="556" y1="99167" x2="556" y2="99167"/>
                        <a14:foregroundMark x1="90278" y1="92500" x2="90278" y2="92500"/>
                        <a14:foregroundMark x1="90278" y1="92500" x2="90278" y2="92500"/>
                        <a14:foregroundMark x1="90278" y1="79722" x2="90278" y2="79722"/>
                        <a14:backgroundMark x1="32778" y1="95833" x2="42500" y2="96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33664"/>
            <a:ext cx="7341841" cy="75771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6D82AF-A2C6-4DAB-09C0-C44AE0E93313}"/>
              </a:ext>
            </a:extLst>
          </p:cNvPr>
          <p:cNvSpPr txBox="1"/>
          <p:nvPr/>
        </p:nvSpPr>
        <p:spPr>
          <a:xfrm>
            <a:off x="1850124" y="1347761"/>
            <a:ext cx="3641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perkemanhgan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windows di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80-90an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muncullah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Bahnschrift" panose="020B0502040204020203" pitchFamily="34" charset="0"/>
                <a:cs typeface="Arial" panose="020B0604020202020204" pitchFamily="34" charset="0"/>
              </a:rPr>
              <a:t>window ME (</a:t>
            </a:r>
            <a:r>
              <a:rPr lang="id-ID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Edisi Milenium</a:t>
            </a:r>
            <a:r>
              <a:rPr lang="en-US" dirty="0">
                <a:latin typeface="Bahnschrift" panose="020B0502040204020203" pitchFamily="34" charset="0"/>
                <a:cs typeface="Arial" panose="020B0604020202020204" pitchFamily="34" charset="0"/>
              </a:rPr>
              <a:t>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2000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Kelebihan yang mnenonjol </a:t>
            </a:r>
            <a:r>
              <a:rPr lang="en-US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 boot yang lebih cepat, fungsionalitas multimedia yang diperluas (Windows Media Player, Windows Movie Maker, Kamera Digital), perlindungan file sistem, dan pemulihan sistem.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C53CBE-78CF-24D6-1749-BA473170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78" y="65821"/>
            <a:ext cx="1426588" cy="1048603"/>
          </a:xfrm>
          <a:prstGeom prst="rect">
            <a:avLst/>
          </a:prstGeom>
        </p:spPr>
      </p:pic>
      <p:pic>
        <p:nvPicPr>
          <p:cNvPr id="7" name="Google Shape;249;p20">
            <a:extLst>
              <a:ext uri="{FF2B5EF4-FFF2-40B4-BE49-F238E27FC236}">
                <a16:creationId xmlns:a16="http://schemas.microsoft.com/office/drawing/2014/main" id="{5D8D20AC-F818-AA26-9E55-1C26F937D514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167" l="556" r="90278">
                        <a14:foregroundMark x1="12778" y1="77222" x2="9167" y2="90000"/>
                        <a14:foregroundMark x1="6389" y1="93889" x2="3889" y2="99444"/>
                        <a14:foregroundMark x1="556" y1="99167" x2="556" y2="99167"/>
                        <a14:foregroundMark x1="90278" y1="92500" x2="90278" y2="92500"/>
                        <a14:foregroundMark x1="90278" y1="92500" x2="90278" y2="92500"/>
                        <a14:foregroundMark x1="90278" y1="79722" x2="90278" y2="79722"/>
                        <a14:backgroundMark x1="32778" y1="95833" x2="42500" y2="969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33664"/>
            <a:ext cx="7341841" cy="757716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C03A8C8-B82E-74A8-4FF9-23E7C044A9F8}"/>
              </a:ext>
            </a:extLst>
          </p:cNvPr>
          <p:cNvSpPr/>
          <p:nvPr/>
        </p:nvSpPr>
        <p:spPr>
          <a:xfrm>
            <a:off x="2846070" y="1804623"/>
            <a:ext cx="2990850" cy="1487223"/>
          </a:xfrm>
          <a:custGeom>
            <a:avLst/>
            <a:gdLst>
              <a:gd name="connsiteX0" fmla="*/ 3810 w 2990850"/>
              <a:gd name="connsiteY0" fmla="*/ 641397 h 1487223"/>
              <a:gd name="connsiteX1" fmla="*/ 102870 w 2990850"/>
              <a:gd name="connsiteY1" fmla="*/ 1068117 h 1487223"/>
              <a:gd name="connsiteX2" fmla="*/ 689610 w 2990850"/>
              <a:gd name="connsiteY2" fmla="*/ 1487217 h 1487223"/>
              <a:gd name="connsiteX3" fmla="*/ 1322070 w 2990850"/>
              <a:gd name="connsiteY3" fmla="*/ 1075737 h 1487223"/>
              <a:gd name="connsiteX4" fmla="*/ 1390650 w 2990850"/>
              <a:gd name="connsiteY4" fmla="*/ 47037 h 1487223"/>
              <a:gd name="connsiteX5" fmla="*/ 2990850 w 2990850"/>
              <a:gd name="connsiteY5" fmla="*/ 161337 h 1487223"/>
              <a:gd name="connsiteX6" fmla="*/ 2990850 w 2990850"/>
              <a:gd name="connsiteY6" fmla="*/ 161337 h 148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0850" h="1487223">
                <a:moveTo>
                  <a:pt x="3810" y="641397"/>
                </a:moveTo>
                <a:cubicBezTo>
                  <a:pt x="-3810" y="784272"/>
                  <a:pt x="-11430" y="927147"/>
                  <a:pt x="102870" y="1068117"/>
                </a:cubicBezTo>
                <a:cubicBezTo>
                  <a:pt x="217170" y="1209087"/>
                  <a:pt x="486410" y="1485947"/>
                  <a:pt x="689610" y="1487217"/>
                </a:cubicBezTo>
                <a:cubicBezTo>
                  <a:pt x="892810" y="1488487"/>
                  <a:pt x="1205230" y="1315767"/>
                  <a:pt x="1322070" y="1075737"/>
                </a:cubicBezTo>
                <a:cubicBezTo>
                  <a:pt x="1438910" y="835707"/>
                  <a:pt x="1112520" y="199437"/>
                  <a:pt x="1390650" y="47037"/>
                </a:cubicBezTo>
                <a:cubicBezTo>
                  <a:pt x="1668780" y="-105363"/>
                  <a:pt x="2990850" y="161337"/>
                  <a:pt x="2990850" y="161337"/>
                </a:cubicBezTo>
                <a:lnTo>
                  <a:pt x="2990850" y="161337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3591455-2B68-A907-A082-9EA0C7C67CDF}"/>
              </a:ext>
            </a:extLst>
          </p:cNvPr>
          <p:cNvSpPr/>
          <p:nvPr/>
        </p:nvSpPr>
        <p:spPr>
          <a:xfrm>
            <a:off x="4787587" y="1563066"/>
            <a:ext cx="1217266" cy="52322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d-ID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10 (2014)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99E6AC66-D953-E859-47D0-061D4A653FC5}"/>
              </a:ext>
            </a:extLst>
          </p:cNvPr>
          <p:cNvSpPr/>
          <p:nvPr/>
        </p:nvSpPr>
        <p:spPr>
          <a:xfrm>
            <a:off x="3602340" y="2190585"/>
            <a:ext cx="1217266" cy="52322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d-ID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8 &amp; 8.1 (2012)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75A285-1E24-25CD-08DC-CD7253BC3CBD}"/>
              </a:ext>
            </a:extLst>
          </p:cNvPr>
          <p:cNvSpPr/>
          <p:nvPr/>
        </p:nvSpPr>
        <p:spPr>
          <a:xfrm>
            <a:off x="1946802" y="2133600"/>
            <a:ext cx="735438" cy="648865"/>
          </a:xfrm>
          <a:custGeom>
            <a:avLst/>
            <a:gdLst>
              <a:gd name="connsiteX0" fmla="*/ 224898 w 735438"/>
              <a:gd name="connsiteY0" fmla="*/ 617220 h 648865"/>
              <a:gd name="connsiteX1" fmla="*/ 26778 w 735438"/>
              <a:gd name="connsiteY1" fmla="*/ 624840 h 648865"/>
              <a:gd name="connsiteX2" fmla="*/ 80118 w 735438"/>
              <a:gd name="connsiteY2" fmla="*/ 350520 h 648865"/>
              <a:gd name="connsiteX3" fmla="*/ 735438 w 735438"/>
              <a:gd name="connsiteY3" fmla="*/ 0 h 648865"/>
              <a:gd name="connsiteX4" fmla="*/ 735438 w 735438"/>
              <a:gd name="connsiteY4" fmla="*/ 0 h 64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438" h="648865">
                <a:moveTo>
                  <a:pt x="224898" y="617220"/>
                </a:moveTo>
                <a:cubicBezTo>
                  <a:pt x="137903" y="643255"/>
                  <a:pt x="50908" y="669290"/>
                  <a:pt x="26778" y="624840"/>
                </a:cubicBezTo>
                <a:cubicBezTo>
                  <a:pt x="2648" y="580390"/>
                  <a:pt x="-37992" y="454660"/>
                  <a:pt x="80118" y="350520"/>
                </a:cubicBezTo>
                <a:cubicBezTo>
                  <a:pt x="198228" y="246380"/>
                  <a:pt x="735438" y="0"/>
                  <a:pt x="735438" y="0"/>
                </a:cubicBezTo>
                <a:lnTo>
                  <a:pt x="735438" y="0"/>
                </a:lnTo>
              </a:path>
            </a:pathLst>
          </a:cu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0B73AAAE-4FB9-E78E-A579-930B9D2D0114}"/>
              </a:ext>
            </a:extLst>
          </p:cNvPr>
          <p:cNvSpPr/>
          <p:nvPr/>
        </p:nvSpPr>
        <p:spPr>
          <a:xfrm>
            <a:off x="1517112" y="2724805"/>
            <a:ext cx="1217266" cy="523220"/>
          </a:xfrm>
          <a:prstGeom prst="hexag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d-ID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XP (2001)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CCBF5-7782-92BC-6AC3-BA9836A8D2E4}"/>
              </a:ext>
            </a:extLst>
          </p:cNvPr>
          <p:cNvSpPr txBox="1"/>
          <p:nvPr/>
        </p:nvSpPr>
        <p:spPr>
          <a:xfrm>
            <a:off x="1566862" y="1123293"/>
            <a:ext cx="4452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Banyak </a:t>
            </a:r>
            <a:r>
              <a:rPr lang="en-US" dirty="0" err="1"/>
              <a:t>perkembangan</a:t>
            </a:r>
            <a:r>
              <a:rPr lang="en-US" dirty="0"/>
              <a:t> windows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sbb</a:t>
            </a:r>
            <a:r>
              <a:rPr lang="en-US" dirty="0"/>
              <a:t>: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13191192-5F24-1D6C-A524-8250952AF2D7}"/>
              </a:ext>
            </a:extLst>
          </p:cNvPr>
          <p:cNvSpPr/>
          <p:nvPr/>
        </p:nvSpPr>
        <p:spPr>
          <a:xfrm>
            <a:off x="3184698" y="2991177"/>
            <a:ext cx="1217266" cy="52322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d-ID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7 </a:t>
            </a:r>
            <a:r>
              <a:rPr lang="id-ID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(2009)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04539D4B-62AF-E830-1357-596DBB10F88F}"/>
              </a:ext>
            </a:extLst>
          </p:cNvPr>
          <p:cNvSpPr/>
          <p:nvPr/>
        </p:nvSpPr>
        <p:spPr>
          <a:xfrm>
            <a:off x="2089477" y="2043439"/>
            <a:ext cx="1217266" cy="523220"/>
          </a:xfrm>
          <a:prstGeom prst="hex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d-ID" sz="105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 Vista </a:t>
            </a:r>
            <a:r>
              <a:rPr lang="id-ID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(2006)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9939FAF-1119-91B9-7767-FFA7B355FE29}"/>
              </a:ext>
            </a:extLst>
          </p:cNvPr>
          <p:cNvSpPr/>
          <p:nvPr/>
        </p:nvSpPr>
        <p:spPr>
          <a:xfrm>
            <a:off x="1427118" y="4274369"/>
            <a:ext cx="1879625" cy="714686"/>
          </a:xfrm>
          <a:prstGeom prst="roundRect">
            <a:avLst/>
          </a:prstGeom>
          <a:solidFill>
            <a:srgbClr val="31E80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tampilan yang lebih segar, ramping, minimalis serta modern.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DCC432-5B71-CC0C-E441-5F2528F5CF89}"/>
              </a:ext>
            </a:extLst>
          </p:cNvPr>
          <p:cNvSpPr/>
          <p:nvPr/>
        </p:nvSpPr>
        <p:spPr>
          <a:xfrm>
            <a:off x="3653089" y="4301506"/>
            <a:ext cx="1879625" cy="714686"/>
          </a:xfrm>
          <a:prstGeom prst="roundRect">
            <a:avLst/>
          </a:prstGeom>
          <a:solidFill>
            <a:srgbClr val="31E80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layanan cloud dan platform online lainnya. Misalnya seperti </a:t>
            </a:r>
            <a:r>
              <a:rPr lang="id-ID" sz="1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OneDrive</a:t>
            </a:r>
            <a:r>
              <a:rPr lang="id-ID" sz="1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Windows Store, dsb. 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F033729-ABD6-5B5E-0B0E-5520A4DDD68C}"/>
              </a:ext>
            </a:extLst>
          </p:cNvPr>
          <p:cNvSpPr/>
          <p:nvPr/>
        </p:nvSpPr>
        <p:spPr>
          <a:xfrm>
            <a:off x="7006556" y="1460516"/>
            <a:ext cx="1879625" cy="714686"/>
          </a:xfrm>
          <a:prstGeom prst="roundRect">
            <a:avLst/>
          </a:prstGeom>
          <a:solidFill>
            <a:srgbClr val="31E80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d-ID" sz="9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 multimedia, jaringan, Internet Explorer 6, integrasi layanan Microsoft. NET Passport, serta fungsi bantuan jarak jauh.</a:t>
            </a:r>
            <a:endParaRPr lang="en-US" sz="9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39ED5A-D096-484E-259E-9DBF784130D1}"/>
              </a:ext>
            </a:extLst>
          </p:cNvPr>
          <p:cNvSpPr/>
          <p:nvPr/>
        </p:nvSpPr>
        <p:spPr>
          <a:xfrm>
            <a:off x="7006557" y="2587322"/>
            <a:ext cx="1879625" cy="714686"/>
          </a:xfrm>
          <a:prstGeom prst="roundRect">
            <a:avLst/>
          </a:prstGeom>
          <a:solidFill>
            <a:srgbClr val="31E80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9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 keamanan yang lebih tangguh</a:t>
            </a:r>
            <a:endParaRPr lang="en-US" sz="900" dirty="0">
              <a:solidFill>
                <a:schemeClr val="bg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DC2FB7D-BDE4-0012-234B-CBC196BC6CEE}"/>
              </a:ext>
            </a:extLst>
          </p:cNvPr>
          <p:cNvSpPr/>
          <p:nvPr/>
        </p:nvSpPr>
        <p:spPr>
          <a:xfrm>
            <a:off x="7006556" y="3714128"/>
            <a:ext cx="1879625" cy="714686"/>
          </a:xfrm>
          <a:prstGeom prst="roundRect">
            <a:avLst/>
          </a:prstGeom>
          <a:solidFill>
            <a:srgbClr val="31E80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d-ID" sz="9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 dukungan multi-sentuh, kerangka yang didesain ulang, sistem jaringan rumah dan peningkatan kiner</a:t>
            </a:r>
            <a:r>
              <a:rPr lang="en-US" sz="9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</a:t>
            </a:r>
            <a:endParaRPr lang="en-US" sz="9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655</Words>
  <Application>Microsoft Office PowerPoint</Application>
  <PresentationFormat>On-screen Show (16:9)</PresentationFormat>
  <Paragraphs>128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Bahnschrift</vt:lpstr>
      <vt:lpstr>Comic Sans MS</vt:lpstr>
      <vt:lpstr>Verdana</vt:lpstr>
      <vt:lpstr>Courier New</vt:lpstr>
      <vt:lpstr>Montserrat</vt:lpstr>
      <vt:lpstr>Merriweather</vt:lpstr>
      <vt:lpstr>Roboto</vt:lpstr>
      <vt:lpstr>Calibri</vt:lpstr>
      <vt:lpstr>Lato</vt:lpstr>
      <vt:lpstr>Arial</vt:lpstr>
      <vt:lpstr>Playfair Display</vt:lpstr>
      <vt:lpstr>Times New Roman</vt:lpstr>
      <vt:lpstr>Impact</vt:lpstr>
      <vt:lpstr>Geometric</vt:lpstr>
      <vt:lpstr>Presentasi Prototipe</vt:lpstr>
      <vt:lpstr>Group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Prototipe</dc:title>
  <cp:lastModifiedBy>Mir'ah Tazkiah</cp:lastModifiedBy>
  <cp:revision>2</cp:revision>
  <dcterms:modified xsi:type="dcterms:W3CDTF">2022-11-16T09:17:20Z</dcterms:modified>
</cp:coreProperties>
</file>